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71" r:id="rId6"/>
    <p:sldId id="272" r:id="rId7"/>
    <p:sldId id="260" r:id="rId8"/>
    <p:sldId id="274" r:id="rId9"/>
    <p:sldId id="273" r:id="rId10"/>
    <p:sldId id="284" r:id="rId11"/>
    <p:sldId id="275" r:id="rId12"/>
    <p:sldId id="276" r:id="rId13"/>
    <p:sldId id="280" r:id="rId14"/>
    <p:sldId id="277" r:id="rId15"/>
    <p:sldId id="278" r:id="rId16"/>
    <p:sldId id="279" r:id="rId17"/>
    <p:sldId id="281" r:id="rId18"/>
    <p:sldId id="282"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Seelenfreund" initials="ES" lastIdx="1" clrIdx="0">
    <p:extLst>
      <p:ext uri="{19B8F6BF-5375-455C-9EA6-DF929625EA0E}">
        <p15:presenceInfo xmlns:p15="http://schemas.microsoft.com/office/powerpoint/2012/main" userId="Emily Seelenfreu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5" d="100"/>
          <a:sy n="75" d="100"/>
        </p:scale>
        <p:origin x="77" y="91"/>
      </p:cViewPr>
      <p:guideLst/>
    </p:cSldViewPr>
  </p:slideViewPr>
  <p:outlineViewPr>
    <p:cViewPr>
      <p:scale>
        <a:sx n="33" d="100"/>
        <a:sy n="33" d="100"/>
      </p:scale>
      <p:origin x="0" y="-17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eelenfreund" userId="2226e75f-dae7-4556-821d-18166868b95d" providerId="ADAL" clId="{932C2219-C2CF-4575-835D-E5BEE3C2CCA3}"/>
    <pc:docChg chg="modSld">
      <pc:chgData name="Emily Seelenfreund" userId="2226e75f-dae7-4556-821d-18166868b95d" providerId="ADAL" clId="{932C2219-C2CF-4575-835D-E5BEE3C2CCA3}" dt="2021-03-11T00:55:23.509" v="52" actId="20577"/>
      <pc:docMkLst>
        <pc:docMk/>
      </pc:docMkLst>
      <pc:sldChg chg="modSp mod">
        <pc:chgData name="Emily Seelenfreund" userId="2226e75f-dae7-4556-821d-18166868b95d" providerId="ADAL" clId="{932C2219-C2CF-4575-835D-E5BEE3C2CCA3}" dt="2021-03-11T00:55:23.509" v="52" actId="20577"/>
        <pc:sldMkLst>
          <pc:docMk/>
          <pc:sldMk cId="782380552" sldId="278"/>
        </pc:sldMkLst>
        <pc:spChg chg="mod">
          <ac:chgData name="Emily Seelenfreund" userId="2226e75f-dae7-4556-821d-18166868b95d" providerId="ADAL" clId="{932C2219-C2CF-4575-835D-E5BEE3C2CCA3}" dt="2021-03-11T00:55:23.509" v="52" actId="20577"/>
          <ac:spMkLst>
            <pc:docMk/>
            <pc:sldMk cId="782380552" sldId="278"/>
            <ac:spMk id="3" creationId="{5855CC8B-9656-4A10-A819-858C790BA85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24T10:37:02.91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FA4D2-B99C-4894-8D26-CC96C36DAE03}"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77100-D1A4-4F49-883D-44116225BA13}" type="slidenum">
              <a:rPr lang="en-US" smtClean="0"/>
              <a:t>‹#›</a:t>
            </a:fld>
            <a:endParaRPr lang="en-US"/>
          </a:p>
        </p:txBody>
      </p:sp>
    </p:spTree>
    <p:extLst>
      <p:ext uri="{BB962C8B-B14F-4D97-AF65-F5344CB8AC3E}">
        <p14:creationId xmlns:p14="http://schemas.microsoft.com/office/powerpoint/2010/main" val="1424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q"/>
            </a:pPr>
            <a:r>
              <a:rPr lang="en-US" dirty="0"/>
              <a:t>Aimed at the ADA’s overreaching purpose of progressive accessibility. </a:t>
            </a:r>
          </a:p>
          <a:p>
            <a:pPr lvl="2">
              <a:buFont typeface="Wingdings" panose="05000000000000000000" pitchFamily="2" charset="2"/>
              <a:buChar char="q"/>
            </a:pPr>
            <a:r>
              <a:rPr lang="en-US" dirty="0"/>
              <a:t>The MTA has by and large ignored this provision and/or taken an extremely narrow internal interpretation of it. Instead-they have done the bare minimum- focusing on key stations with little consideration for access beyond that for most of the last 30 years.</a:t>
            </a:r>
          </a:p>
          <a:p>
            <a:r>
              <a:rPr lang="en-US" dirty="0"/>
              <a:t> </a:t>
            </a:r>
          </a:p>
        </p:txBody>
      </p:sp>
      <p:sp>
        <p:nvSpPr>
          <p:cNvPr id="4" name="Slide Number Placeholder 3"/>
          <p:cNvSpPr>
            <a:spLocks noGrp="1"/>
          </p:cNvSpPr>
          <p:nvPr>
            <p:ph type="sldNum" sz="quarter" idx="5"/>
          </p:nvPr>
        </p:nvSpPr>
        <p:spPr/>
        <p:txBody>
          <a:bodyPr/>
          <a:lstStyle/>
          <a:p>
            <a:fld id="{9B977100-D1A4-4F49-883D-44116225BA13}" type="slidenum">
              <a:rPr lang="en-US" smtClean="0"/>
              <a:t>6</a:t>
            </a:fld>
            <a:endParaRPr lang="en-US"/>
          </a:p>
        </p:txBody>
      </p:sp>
    </p:spTree>
    <p:extLst>
      <p:ext uri="{BB962C8B-B14F-4D97-AF65-F5344CB8AC3E}">
        <p14:creationId xmlns:p14="http://schemas.microsoft.com/office/powerpoint/2010/main" val="9528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77100-D1A4-4F49-883D-44116225BA13}" type="slidenum">
              <a:rPr lang="en-US" smtClean="0"/>
              <a:t>12</a:t>
            </a:fld>
            <a:endParaRPr lang="en-US"/>
          </a:p>
        </p:txBody>
      </p:sp>
    </p:spTree>
    <p:extLst>
      <p:ext uri="{BB962C8B-B14F-4D97-AF65-F5344CB8AC3E}">
        <p14:creationId xmlns:p14="http://schemas.microsoft.com/office/powerpoint/2010/main" val="213668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9956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819022-D6E2-4529-9EE8-C12EC05B3B5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349801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23556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7364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198092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213332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186318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68587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42650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336818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14314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819022-D6E2-4529-9EE8-C12EC05B3B5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63712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819022-D6E2-4529-9EE8-C12EC05B3B54}"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422060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125460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23189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2819022-D6E2-4529-9EE8-C12EC05B3B54}" type="datetimeFigureOut">
              <a:rPr lang="en-US" smtClean="0"/>
              <a:t>3/10/2021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126891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819022-D6E2-4529-9EE8-C12EC05B3B5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3034C-7E91-4862-9CCE-269A0A716CC2}" type="slidenum">
              <a:rPr lang="en-US" smtClean="0"/>
              <a:t>‹#›</a:t>
            </a:fld>
            <a:endParaRPr lang="en-US"/>
          </a:p>
        </p:txBody>
      </p:sp>
    </p:spTree>
    <p:extLst>
      <p:ext uri="{BB962C8B-B14F-4D97-AF65-F5344CB8AC3E}">
        <p14:creationId xmlns:p14="http://schemas.microsoft.com/office/powerpoint/2010/main" val="94583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2819022-D6E2-4529-9EE8-C12EC05B3B54}" type="datetimeFigureOut">
              <a:rPr lang="en-US" smtClean="0"/>
              <a:t>3/10/2021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033034C-7E91-4862-9CCE-269A0A716CC2}" type="slidenum">
              <a:rPr lang="en-US" smtClean="0"/>
              <a:t>‹#›</a:t>
            </a:fld>
            <a:endParaRPr lang="en-US"/>
          </a:p>
        </p:txBody>
      </p:sp>
    </p:spTree>
    <p:extLst>
      <p:ext uri="{BB962C8B-B14F-4D97-AF65-F5344CB8AC3E}">
        <p14:creationId xmlns:p14="http://schemas.microsoft.com/office/powerpoint/2010/main" val="37036819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D0408-0F41-4524-87C6-8FAB9A74DB88}"/>
              </a:ext>
            </a:extLst>
          </p:cNvPr>
          <p:cNvSpPr>
            <a:spLocks noGrp="1"/>
          </p:cNvSpPr>
          <p:nvPr>
            <p:ph type="ctrTitle"/>
          </p:nvPr>
        </p:nvSpPr>
        <p:spPr>
          <a:xfrm>
            <a:off x="1154955" y="-3329581"/>
            <a:ext cx="8825658" cy="3329581"/>
          </a:xfrm>
        </p:spPr>
        <p:txBody>
          <a:bodyPr vert="horz" lIns="91440" tIns="45720" rIns="91440" bIns="45720" rtlCol="0" anchor="b">
            <a:noAutofit/>
          </a:bodyPr>
          <a:lstStyle/>
          <a:p>
            <a:r>
              <a:rPr lang="en-US" dirty="0"/>
              <a:t>Next Stop: Full Accessibility</a:t>
            </a:r>
          </a:p>
        </p:txBody>
      </p:sp>
      <p:sp>
        <p:nvSpPr>
          <p:cNvPr id="5" name="TextBox 4">
            <a:extLst>
              <a:ext uri="{FF2B5EF4-FFF2-40B4-BE49-F238E27FC236}">
                <a16:creationId xmlns:a16="http://schemas.microsoft.com/office/drawing/2014/main" id="{F5647E4B-F0CB-4CD4-85E9-A19502CD86A2}"/>
              </a:ext>
            </a:extLst>
          </p:cNvPr>
          <p:cNvSpPr txBox="1"/>
          <p:nvPr/>
        </p:nvSpPr>
        <p:spPr>
          <a:xfrm>
            <a:off x="729674" y="1182256"/>
            <a:ext cx="10629626" cy="4524315"/>
          </a:xfrm>
          <a:prstGeom prst="rect">
            <a:avLst/>
          </a:prstGeom>
          <a:noFill/>
        </p:spPr>
        <p:txBody>
          <a:bodyPr wrap="square" rtlCol="0">
            <a:spAutoFit/>
          </a:bodyPr>
          <a:lstStyle/>
          <a:p>
            <a:r>
              <a:rPr lang="en-US" sz="4800" b="1" u="sng" dirty="0"/>
              <a:t>Next Stop: Full Accessibility</a:t>
            </a:r>
          </a:p>
          <a:p>
            <a:r>
              <a:rPr lang="en-US" sz="4800" dirty="0"/>
              <a:t> </a:t>
            </a:r>
          </a:p>
          <a:p>
            <a:r>
              <a:rPr lang="en-US" sz="3200" dirty="0"/>
              <a:t>Litigating Access to the Country’s Most Popular and Least Accessible Subway System </a:t>
            </a:r>
          </a:p>
          <a:p>
            <a:endParaRPr lang="en-US" sz="3200" dirty="0"/>
          </a:p>
          <a:p>
            <a:endParaRPr lang="en-US" sz="3200" dirty="0"/>
          </a:p>
          <a:p>
            <a:r>
              <a:rPr lang="en-US" sz="3200" dirty="0"/>
              <a:t>By: Emily Seelenfreund and Rebecca Serbin</a:t>
            </a:r>
          </a:p>
          <a:p>
            <a:r>
              <a:rPr lang="en-US" sz="3200" dirty="0"/>
              <a:t>	  Disability Rights Advocates </a:t>
            </a:r>
          </a:p>
        </p:txBody>
      </p:sp>
    </p:spTree>
    <p:extLst>
      <p:ext uri="{BB962C8B-B14F-4D97-AF65-F5344CB8AC3E}">
        <p14:creationId xmlns:p14="http://schemas.microsoft.com/office/powerpoint/2010/main" val="13523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9EDB-A2AE-46B2-B48A-7D9EBA4B537B}"/>
              </a:ext>
            </a:extLst>
          </p:cNvPr>
          <p:cNvSpPr>
            <a:spLocks noGrp="1"/>
          </p:cNvSpPr>
          <p:nvPr>
            <p:ph type="title"/>
          </p:nvPr>
        </p:nvSpPr>
        <p:spPr/>
        <p:txBody>
          <a:bodyPr/>
          <a:lstStyle/>
          <a:p>
            <a:r>
              <a:rPr lang="en-US" i="1" u="sng" dirty="0"/>
              <a:t>Forsee v. MTA </a:t>
            </a:r>
          </a:p>
        </p:txBody>
      </p:sp>
      <p:sp>
        <p:nvSpPr>
          <p:cNvPr id="3" name="Content Placeholder 2">
            <a:extLst>
              <a:ext uri="{FF2B5EF4-FFF2-40B4-BE49-F238E27FC236}">
                <a16:creationId xmlns:a16="http://schemas.microsoft.com/office/drawing/2014/main" id="{4456AEE1-6F8B-4026-B8A1-57451A70BB47}"/>
              </a:ext>
            </a:extLst>
          </p:cNvPr>
          <p:cNvSpPr>
            <a:spLocks noGrp="1"/>
          </p:cNvSpPr>
          <p:nvPr>
            <p:ph idx="1"/>
          </p:nvPr>
        </p:nvSpPr>
        <p:spPr/>
        <p:txBody>
          <a:bodyPr/>
          <a:lstStyle/>
          <a:p>
            <a:r>
              <a:rPr lang="en-US" dirty="0"/>
              <a:t>Filed in May 2019: case builds on our successful ruling in </a:t>
            </a:r>
            <a:r>
              <a:rPr lang="en-US" i="1" dirty="0"/>
              <a:t>BILS v. MTA </a:t>
            </a:r>
            <a:r>
              <a:rPr lang="en-US" dirty="0"/>
              <a:t>and challenges the MTA’s pattern of closing stations for months at a time and conducting major renovations without considering stair-free access (violations of alteration rule). Our </a:t>
            </a:r>
            <a:r>
              <a:rPr lang="en-US" i="1" dirty="0"/>
              <a:t>BILS</a:t>
            </a:r>
            <a:r>
              <a:rPr lang="en-US" dirty="0"/>
              <a:t> Judge accepted this as a related case. </a:t>
            </a:r>
          </a:p>
          <a:p>
            <a:endParaRPr lang="en-US" dirty="0"/>
          </a:p>
          <a:p>
            <a:r>
              <a:rPr lang="en-US" dirty="0"/>
              <a:t>Defendants filed a successful 12(c) motion for judgment on the pleadings- on the basis that our claims are time barred with respect to all stations renovated prior to the three year statute of limitations period. </a:t>
            </a:r>
          </a:p>
          <a:p>
            <a:pPr lvl="1"/>
            <a:r>
              <a:rPr lang="en-US" dirty="0"/>
              <a:t>Plaintiffs now proceeding with discovery based on a shortlist of “exemplar” stations” </a:t>
            </a:r>
          </a:p>
        </p:txBody>
      </p:sp>
    </p:spTree>
    <p:extLst>
      <p:ext uri="{BB962C8B-B14F-4D97-AF65-F5344CB8AC3E}">
        <p14:creationId xmlns:p14="http://schemas.microsoft.com/office/powerpoint/2010/main" val="378933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9EDB-A2AE-46B2-B48A-7D9EBA4B537B}"/>
              </a:ext>
            </a:extLst>
          </p:cNvPr>
          <p:cNvSpPr>
            <a:spLocks noGrp="1"/>
          </p:cNvSpPr>
          <p:nvPr>
            <p:ph type="title"/>
          </p:nvPr>
        </p:nvSpPr>
        <p:spPr>
          <a:xfrm>
            <a:off x="646111" y="452718"/>
            <a:ext cx="9608934" cy="1400530"/>
          </a:xfrm>
        </p:spPr>
        <p:txBody>
          <a:bodyPr/>
          <a:lstStyle/>
          <a:p>
            <a:r>
              <a:rPr lang="en-US" i="1" dirty="0"/>
              <a:t>Center for Independence of the Disabled New York (“CIDNY”) v. MTA </a:t>
            </a:r>
          </a:p>
        </p:txBody>
      </p:sp>
      <p:sp>
        <p:nvSpPr>
          <p:cNvPr id="3" name="Content Placeholder 2">
            <a:extLst>
              <a:ext uri="{FF2B5EF4-FFF2-40B4-BE49-F238E27FC236}">
                <a16:creationId xmlns:a16="http://schemas.microsoft.com/office/drawing/2014/main" id="{4456AEE1-6F8B-4026-B8A1-57451A70BB47}"/>
              </a:ext>
            </a:extLst>
          </p:cNvPr>
          <p:cNvSpPr>
            <a:spLocks noGrp="1"/>
          </p:cNvSpPr>
          <p:nvPr>
            <p:ph idx="1"/>
          </p:nvPr>
        </p:nvSpPr>
        <p:spPr/>
        <p:txBody>
          <a:bodyPr>
            <a:normAutofit lnSpcReduction="10000"/>
          </a:bodyPr>
          <a:lstStyle/>
          <a:p>
            <a:r>
              <a:rPr lang="en-US" dirty="0"/>
              <a:t>In April 2017 DRA, on behalf of six disability rights organizations and three wheelchair users, filed dual lawsuits against the MTA. </a:t>
            </a:r>
          </a:p>
          <a:p>
            <a:pPr marL="0" indent="0">
              <a:buNone/>
            </a:pPr>
            <a:endParaRPr lang="en-US" dirty="0"/>
          </a:p>
          <a:p>
            <a:r>
              <a:rPr lang="en-US" dirty="0"/>
              <a:t>The first lawsuit- brought in federal court- and therefore referred to as “CIDNY federal” challenges the MTA’s systemic failure to maintain the limited number of elevators that do exist in the subway system (violation of ADA requirement to maintain accessible features).</a:t>
            </a:r>
          </a:p>
          <a:p>
            <a:pPr marL="0" indent="0">
              <a:buNone/>
            </a:pPr>
            <a:r>
              <a:rPr lang="en-US" dirty="0"/>
              <a:t> </a:t>
            </a:r>
          </a:p>
          <a:p>
            <a:r>
              <a:rPr lang="en-US" dirty="0"/>
              <a:t>The second lawsuit- “CIDNY state” alleges that the MTA discriminates against plaintiffs and the putative class by operating a system that is less than 25% accessible (violation of NYC Human Rights Law). </a:t>
            </a:r>
          </a:p>
        </p:txBody>
      </p:sp>
    </p:spTree>
    <p:extLst>
      <p:ext uri="{BB962C8B-B14F-4D97-AF65-F5344CB8AC3E}">
        <p14:creationId xmlns:p14="http://schemas.microsoft.com/office/powerpoint/2010/main" val="126012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B425-B97E-4043-9C63-7C45538A00FC}"/>
              </a:ext>
            </a:extLst>
          </p:cNvPr>
          <p:cNvSpPr>
            <a:spLocks noGrp="1"/>
          </p:cNvSpPr>
          <p:nvPr>
            <p:ph type="title"/>
          </p:nvPr>
        </p:nvSpPr>
        <p:spPr>
          <a:xfrm>
            <a:off x="127818" y="167583"/>
            <a:ext cx="11385755" cy="1400530"/>
          </a:xfrm>
        </p:spPr>
        <p:txBody>
          <a:bodyPr/>
          <a:lstStyle/>
          <a:p>
            <a:r>
              <a:rPr lang="en-US" u="sng" dirty="0"/>
              <a:t>Federal Lawsuit- Elevator Maintenance </a:t>
            </a:r>
          </a:p>
        </p:txBody>
      </p:sp>
      <p:sp>
        <p:nvSpPr>
          <p:cNvPr id="3" name="Content Placeholder 2">
            <a:extLst>
              <a:ext uri="{FF2B5EF4-FFF2-40B4-BE49-F238E27FC236}">
                <a16:creationId xmlns:a16="http://schemas.microsoft.com/office/drawing/2014/main" id="{5855CC8B-9656-4A10-A819-858C790BA859}"/>
              </a:ext>
            </a:extLst>
          </p:cNvPr>
          <p:cNvSpPr>
            <a:spLocks noGrp="1"/>
          </p:cNvSpPr>
          <p:nvPr>
            <p:ph idx="1"/>
          </p:nvPr>
        </p:nvSpPr>
        <p:spPr>
          <a:xfrm>
            <a:off x="-127819" y="1199536"/>
            <a:ext cx="12192001" cy="5358580"/>
          </a:xfrm>
        </p:spPr>
        <p:txBody>
          <a:bodyPr>
            <a:normAutofit lnSpcReduction="10000"/>
          </a:bodyPr>
          <a:lstStyle/>
          <a:p>
            <a:r>
              <a:rPr lang="en-US" sz="2200" dirty="0"/>
              <a:t>NYC Subway elevators are unavailable 3.5% of the time. </a:t>
            </a:r>
          </a:p>
          <a:p>
            <a:pPr lvl="1"/>
            <a:r>
              <a:rPr lang="en-US" dirty="0"/>
              <a:t>~4 elevators needed to complete a one-way trip. </a:t>
            </a:r>
          </a:p>
          <a:p>
            <a:pPr lvl="1"/>
            <a:r>
              <a:rPr lang="en-US" dirty="0"/>
              <a:t>Almost no redundant elevators in the system.</a:t>
            </a:r>
          </a:p>
          <a:p>
            <a:pPr lvl="1"/>
            <a:r>
              <a:rPr lang="en-US" dirty="0"/>
              <a:t>80% of outages a result of unplanned breakdowns as opposed to planned maintenance </a:t>
            </a:r>
          </a:p>
          <a:p>
            <a:r>
              <a:rPr lang="en-US" sz="2200" b="1" dirty="0"/>
              <a:t>Litigation Hurdle: </a:t>
            </a:r>
            <a:r>
              <a:rPr lang="en-US" sz="2200" dirty="0"/>
              <a:t>demonstrating the real-world impact of the above necessitated a hotly contested, year-long expert discovery phase of litigation involving eight experts. </a:t>
            </a:r>
          </a:p>
          <a:p>
            <a:pPr lvl="1"/>
            <a:r>
              <a:rPr lang="en-US" dirty="0"/>
              <a:t>One expert concluded that a typical daily commuter reliant on elevators would experience a failed trip 8-15% of the time.</a:t>
            </a:r>
          </a:p>
          <a:p>
            <a:pPr lvl="1"/>
            <a:r>
              <a:rPr lang="en-US" dirty="0"/>
              <a:t>MTA countered with contorted statistics involving median trip availability and “alternative routes.”  </a:t>
            </a:r>
          </a:p>
          <a:p>
            <a:r>
              <a:rPr lang="en-US" sz="2200" dirty="0"/>
              <a:t>In April 2020 the District Court denied Plaintiffs’ motion for summary judgment and granted the MTA’s, holding that Plaintiffs had not established a denial of meaningful access to the subway system. </a:t>
            </a:r>
          </a:p>
          <a:p>
            <a:r>
              <a:rPr lang="en-US" sz="2200" dirty="0" err="1"/>
              <a:t>Plainitffs</a:t>
            </a:r>
            <a:r>
              <a:rPr lang="en-US" sz="2200" dirty="0"/>
              <a:t> appealed this decision to the Second Circuit- that argument is fully briefed along with three amicus curiae in support, and we are waiting for an oral argument date. </a:t>
            </a:r>
          </a:p>
          <a:p>
            <a:endParaRPr lang="en-US" dirty="0"/>
          </a:p>
          <a:p>
            <a:endParaRPr lang="en-US" dirty="0"/>
          </a:p>
        </p:txBody>
      </p:sp>
    </p:spTree>
    <p:extLst>
      <p:ext uri="{BB962C8B-B14F-4D97-AF65-F5344CB8AC3E}">
        <p14:creationId xmlns:p14="http://schemas.microsoft.com/office/powerpoint/2010/main" val="78238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B425-B97E-4043-9C63-7C45538A00FC}"/>
              </a:ext>
            </a:extLst>
          </p:cNvPr>
          <p:cNvSpPr>
            <a:spLocks noGrp="1"/>
          </p:cNvSpPr>
          <p:nvPr>
            <p:ph type="title"/>
          </p:nvPr>
        </p:nvSpPr>
        <p:spPr>
          <a:xfrm>
            <a:off x="127818" y="167583"/>
            <a:ext cx="11385755" cy="1400530"/>
          </a:xfrm>
        </p:spPr>
        <p:txBody>
          <a:bodyPr/>
          <a:lstStyle/>
          <a:p>
            <a:r>
              <a:rPr lang="en-US" u="sng" dirty="0"/>
              <a:t>State Lawsuit- Global Subways Case </a:t>
            </a:r>
          </a:p>
        </p:txBody>
      </p:sp>
      <p:sp>
        <p:nvSpPr>
          <p:cNvPr id="3" name="Content Placeholder 2">
            <a:extLst>
              <a:ext uri="{FF2B5EF4-FFF2-40B4-BE49-F238E27FC236}">
                <a16:creationId xmlns:a16="http://schemas.microsoft.com/office/drawing/2014/main" id="{5855CC8B-9656-4A10-A819-858C790BA859}"/>
              </a:ext>
            </a:extLst>
          </p:cNvPr>
          <p:cNvSpPr>
            <a:spLocks noGrp="1"/>
          </p:cNvSpPr>
          <p:nvPr>
            <p:ph idx="1"/>
          </p:nvPr>
        </p:nvSpPr>
        <p:spPr>
          <a:xfrm>
            <a:off x="412956" y="1199536"/>
            <a:ext cx="10923638" cy="5048864"/>
          </a:xfrm>
        </p:spPr>
        <p:txBody>
          <a:bodyPr>
            <a:normAutofit fontScale="92500"/>
          </a:bodyPr>
          <a:lstStyle/>
          <a:p>
            <a:r>
              <a:rPr lang="en-US" sz="2400" dirty="0"/>
              <a:t>Defendants filed motions to dismiss our case on four grounds: 1) preemption, 2) justiciability, 3) statute of limitations, and 4) lack of control </a:t>
            </a:r>
          </a:p>
          <a:p>
            <a:pPr lvl="1"/>
            <a:r>
              <a:rPr lang="en-US" sz="2000" dirty="0"/>
              <a:t>Following a year of unsuccessful settlement talks- Judge Hagler denied Defendants’ motions on all fronts, stating “there is no license by the MTA, by any other agency to discriminate against any individual by race, minority, ethnicity or disability.”</a:t>
            </a:r>
          </a:p>
          <a:p>
            <a:pPr marL="457200" lvl="1" indent="0">
              <a:buNone/>
            </a:pPr>
            <a:endParaRPr lang="en-US" dirty="0"/>
          </a:p>
          <a:p>
            <a:pPr marL="457200" lvl="1" indent="0">
              <a:buNone/>
            </a:pPr>
            <a:endParaRPr lang="en-US" dirty="0"/>
          </a:p>
          <a:p>
            <a:r>
              <a:rPr lang="en-US" sz="2400" dirty="0"/>
              <a:t>The MTA subsequently fired its in-house team and hired a private law firm. On June 8, 2020 a unanimous appellate court affirmed the lower court’s ruling on the Motion to Dismiss</a:t>
            </a:r>
          </a:p>
          <a:p>
            <a:pPr marL="0" indent="0">
              <a:buNone/>
            </a:pPr>
            <a:endParaRPr lang="en-US" sz="2400" dirty="0"/>
          </a:p>
          <a:p>
            <a:r>
              <a:rPr lang="en-US" sz="2400" dirty="0"/>
              <a:t>On February 21, 2021 the case was certified as a class action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528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B425-B97E-4043-9C63-7C45538A00FC}"/>
              </a:ext>
            </a:extLst>
          </p:cNvPr>
          <p:cNvSpPr>
            <a:spLocks noGrp="1"/>
          </p:cNvSpPr>
          <p:nvPr>
            <p:ph type="title"/>
          </p:nvPr>
        </p:nvSpPr>
        <p:spPr>
          <a:xfrm>
            <a:off x="127818" y="167583"/>
            <a:ext cx="11385755" cy="1400530"/>
          </a:xfrm>
        </p:spPr>
        <p:txBody>
          <a:bodyPr/>
          <a:lstStyle/>
          <a:p>
            <a:r>
              <a:rPr lang="en-US" u="sng" dirty="0"/>
              <a:t>FOIL Request Turned Article 78 Petition </a:t>
            </a:r>
          </a:p>
        </p:txBody>
      </p:sp>
      <p:sp>
        <p:nvSpPr>
          <p:cNvPr id="4" name="TextBox 3">
            <a:extLst>
              <a:ext uri="{FF2B5EF4-FFF2-40B4-BE49-F238E27FC236}">
                <a16:creationId xmlns:a16="http://schemas.microsoft.com/office/drawing/2014/main" id="{DD6C9EBE-20B1-4CF9-BB12-C037DCEA61C1}"/>
              </a:ext>
            </a:extLst>
          </p:cNvPr>
          <p:cNvSpPr txBox="1"/>
          <p:nvPr/>
        </p:nvSpPr>
        <p:spPr>
          <a:xfrm>
            <a:off x="678427" y="1417982"/>
            <a:ext cx="9462052"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Station-wide accessibility survey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NY Freedom of Information Law</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State court proceeding (Article 78) to challenge the MTA’s constructive denial of our FOIL petition seeking access to the survey</a:t>
            </a:r>
          </a:p>
          <a:p>
            <a:pPr marL="742950" lvl="1" indent="-285750">
              <a:buFont typeface="Arial" panose="020B0604020202020204" pitchFamily="34" charset="0"/>
              <a:buChar char="•"/>
            </a:pPr>
            <a:r>
              <a:rPr lang="en-US" sz="2800" dirty="0"/>
              <a:t>Settled in January 2020</a:t>
            </a:r>
          </a:p>
          <a:p>
            <a:endParaRPr lang="en-US" dirty="0"/>
          </a:p>
        </p:txBody>
      </p:sp>
    </p:spTree>
    <p:extLst>
      <p:ext uri="{BB962C8B-B14F-4D97-AF65-F5344CB8AC3E}">
        <p14:creationId xmlns:p14="http://schemas.microsoft.com/office/powerpoint/2010/main" val="99715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B425-B97E-4043-9C63-7C45538A00FC}"/>
              </a:ext>
            </a:extLst>
          </p:cNvPr>
          <p:cNvSpPr>
            <a:spLocks noGrp="1"/>
          </p:cNvSpPr>
          <p:nvPr>
            <p:ph type="title"/>
          </p:nvPr>
        </p:nvSpPr>
        <p:spPr>
          <a:xfrm>
            <a:off x="127818" y="167583"/>
            <a:ext cx="11385755" cy="1400530"/>
          </a:xfrm>
        </p:spPr>
        <p:txBody>
          <a:bodyPr/>
          <a:lstStyle/>
          <a:p>
            <a:r>
              <a:rPr lang="en-US" u="sng" dirty="0"/>
              <a:t>Factors for Success </a:t>
            </a:r>
          </a:p>
        </p:txBody>
      </p:sp>
      <p:sp>
        <p:nvSpPr>
          <p:cNvPr id="3" name="Content Placeholder 2">
            <a:extLst>
              <a:ext uri="{FF2B5EF4-FFF2-40B4-BE49-F238E27FC236}">
                <a16:creationId xmlns:a16="http://schemas.microsoft.com/office/drawing/2014/main" id="{5855CC8B-9656-4A10-A819-858C790BA859}"/>
              </a:ext>
            </a:extLst>
          </p:cNvPr>
          <p:cNvSpPr>
            <a:spLocks noGrp="1"/>
          </p:cNvSpPr>
          <p:nvPr>
            <p:ph idx="1"/>
          </p:nvPr>
        </p:nvSpPr>
        <p:spPr>
          <a:xfrm>
            <a:off x="412956" y="1199536"/>
            <a:ext cx="10923638" cy="5048864"/>
          </a:xfrm>
        </p:spPr>
        <p:txBody>
          <a:bodyPr>
            <a:normAutofit/>
          </a:bodyPr>
          <a:lstStyle/>
          <a:p>
            <a:pPr marL="457200" lvl="1" indent="0">
              <a:buNone/>
            </a:pPr>
            <a:endParaRPr lang="en-US" dirty="0"/>
          </a:p>
          <a:p>
            <a:r>
              <a:rPr lang="en-US" dirty="0"/>
              <a:t>Community Activism </a:t>
            </a:r>
          </a:p>
          <a:p>
            <a:endParaRPr lang="en-US" dirty="0"/>
          </a:p>
          <a:p>
            <a:r>
              <a:rPr lang="en-US" dirty="0"/>
              <a:t>Growing Media and Public Awareness </a:t>
            </a:r>
          </a:p>
          <a:p>
            <a:pPr marL="0" indent="0">
              <a:buNone/>
            </a:pPr>
            <a:endParaRPr lang="en-US" dirty="0"/>
          </a:p>
          <a:p>
            <a:r>
              <a:rPr lang="en-US" dirty="0"/>
              <a:t>Political Support </a:t>
            </a:r>
          </a:p>
        </p:txBody>
      </p:sp>
      <p:pic>
        <p:nvPicPr>
          <p:cNvPr id="4" name="Picture 3" descr="A group of people, many in wheelchairs,  holding signs protesting the inaccessibility of the New York City subway system. Some of the signs read “Elevators Are for Everybody,” “Stranded By Cuomo” and “Elevator Fail” ">
            <a:extLst>
              <a:ext uri="{FF2B5EF4-FFF2-40B4-BE49-F238E27FC236}">
                <a16:creationId xmlns:a16="http://schemas.microsoft.com/office/drawing/2014/main" id="{21C7BC3B-9BEA-4E7A-9102-A532859B6FC2}"/>
              </a:ext>
            </a:extLst>
          </p:cNvPr>
          <p:cNvPicPr>
            <a:picLocks noChangeAspect="1"/>
          </p:cNvPicPr>
          <p:nvPr/>
        </p:nvPicPr>
        <p:blipFill>
          <a:blip r:embed="rId2"/>
          <a:stretch>
            <a:fillRect/>
          </a:stretch>
        </p:blipFill>
        <p:spPr>
          <a:xfrm>
            <a:off x="5659972" y="1775534"/>
            <a:ext cx="5961760" cy="3974507"/>
          </a:xfrm>
          <a:prstGeom prst="rect">
            <a:avLst/>
          </a:prstGeom>
        </p:spPr>
      </p:pic>
    </p:spTree>
    <p:extLst>
      <p:ext uri="{BB962C8B-B14F-4D97-AF65-F5344CB8AC3E}">
        <p14:creationId xmlns:p14="http://schemas.microsoft.com/office/powerpoint/2010/main" val="21623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FF8-2CBA-44A7-9EF3-2CC4BFC4ACD8}"/>
              </a:ext>
            </a:extLst>
          </p:cNvPr>
          <p:cNvSpPr>
            <a:spLocks noGrp="1"/>
          </p:cNvSpPr>
          <p:nvPr>
            <p:ph type="title"/>
          </p:nvPr>
        </p:nvSpPr>
        <p:spPr/>
        <p:txBody>
          <a:bodyPr/>
          <a:lstStyle/>
          <a:p>
            <a:r>
              <a:rPr lang="en-US" u="sng" dirty="0"/>
              <a:t>Challenge: Covid-19 </a:t>
            </a:r>
          </a:p>
        </p:txBody>
      </p:sp>
      <p:sp>
        <p:nvSpPr>
          <p:cNvPr id="3" name="Content Placeholder 2">
            <a:extLst>
              <a:ext uri="{FF2B5EF4-FFF2-40B4-BE49-F238E27FC236}">
                <a16:creationId xmlns:a16="http://schemas.microsoft.com/office/drawing/2014/main" id="{8B374F70-EAB2-4616-97AF-C26413659FAF}"/>
              </a:ext>
            </a:extLst>
          </p:cNvPr>
          <p:cNvSpPr>
            <a:spLocks noGrp="1"/>
          </p:cNvSpPr>
          <p:nvPr>
            <p:ph idx="1"/>
          </p:nvPr>
        </p:nvSpPr>
        <p:spPr/>
        <p:txBody>
          <a:bodyPr/>
          <a:lstStyle/>
          <a:p>
            <a:r>
              <a:rPr lang="en-US" dirty="0"/>
              <a:t>Subway Ridership down drastically – over 70% </a:t>
            </a:r>
          </a:p>
          <a:p>
            <a:pPr lvl="1"/>
            <a:r>
              <a:rPr lang="en-US" dirty="0"/>
              <a:t> MTA predicts “new normal” ridership that stabilizes in 2023 and 2024 between 80% and 92% of pre-pandemic levels.</a:t>
            </a:r>
          </a:p>
          <a:p>
            <a:pPr marL="0" indent="0">
              <a:buNone/>
            </a:pPr>
            <a:endParaRPr lang="en-US" dirty="0"/>
          </a:p>
          <a:p>
            <a:r>
              <a:rPr lang="en-US" dirty="0"/>
              <a:t>MTA facing $8 Billion Deficit Through 2024</a:t>
            </a:r>
          </a:p>
          <a:p>
            <a:pPr marL="0" indent="0">
              <a:buNone/>
            </a:pPr>
            <a:endParaRPr lang="en-US" dirty="0"/>
          </a:p>
          <a:p>
            <a:r>
              <a:rPr lang="en-US" dirty="0"/>
              <a:t>MTA initially moved forward with scheduled accessibility projects, but promise of 50 stations in 2020-2025 Capital Plan and 130 in 2025-2029 are in jeopardy  </a:t>
            </a:r>
          </a:p>
          <a:p>
            <a:endParaRPr lang="en-US" dirty="0"/>
          </a:p>
        </p:txBody>
      </p:sp>
    </p:spTree>
    <p:extLst>
      <p:ext uri="{BB962C8B-B14F-4D97-AF65-F5344CB8AC3E}">
        <p14:creationId xmlns:p14="http://schemas.microsoft.com/office/powerpoint/2010/main" val="362776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F6B8-4EC7-47BF-95B4-A41BA72F3BE9}"/>
              </a:ext>
            </a:extLst>
          </p:cNvPr>
          <p:cNvSpPr>
            <a:spLocks noGrp="1"/>
          </p:cNvSpPr>
          <p:nvPr>
            <p:ph type="title"/>
          </p:nvPr>
        </p:nvSpPr>
        <p:spPr/>
        <p:txBody>
          <a:bodyPr/>
          <a:lstStyle/>
          <a:p>
            <a:r>
              <a:rPr lang="en-US" u="sng" dirty="0"/>
              <a:t>The Lifeblood of the City </a:t>
            </a:r>
          </a:p>
        </p:txBody>
      </p:sp>
      <p:sp>
        <p:nvSpPr>
          <p:cNvPr id="3" name="Content Placeholder 2">
            <a:extLst>
              <a:ext uri="{FF2B5EF4-FFF2-40B4-BE49-F238E27FC236}">
                <a16:creationId xmlns:a16="http://schemas.microsoft.com/office/drawing/2014/main" id="{33DDE8DF-FE73-45FB-874C-85B50E3CE181}"/>
              </a:ext>
            </a:extLst>
          </p:cNvPr>
          <p:cNvSpPr>
            <a:spLocks noGrp="1"/>
          </p:cNvSpPr>
          <p:nvPr>
            <p:ph idx="1"/>
          </p:nvPr>
        </p:nvSpPr>
        <p:spPr>
          <a:xfrm>
            <a:off x="645131" y="1496291"/>
            <a:ext cx="9985923" cy="5079999"/>
          </a:xfrm>
        </p:spPr>
        <p:txBody>
          <a:bodyPr>
            <a:normAutofit fontScale="92500"/>
          </a:bodyPr>
          <a:lstStyle/>
          <a:p>
            <a:endParaRPr lang="en-US" dirty="0"/>
          </a:p>
          <a:p>
            <a:r>
              <a:rPr lang="en-US" dirty="0"/>
              <a:t>Owned by NYC who leases it to the New York City Transit Authority (“NYCT”), a subsidiary agency of the state-run Metropolitan Transportation Authority (“MTA”)</a:t>
            </a:r>
          </a:p>
          <a:p>
            <a:pPr marL="0" indent="0">
              <a:buNone/>
            </a:pPr>
            <a:endParaRPr lang="en-US" dirty="0"/>
          </a:p>
          <a:p>
            <a:r>
              <a:rPr lang="en-US" dirty="0"/>
              <a:t>In 2017 the MTA provided trips for eight million daily subway riders totaling up to 2.5 billion annual trips in a 24/7 System. </a:t>
            </a:r>
          </a:p>
          <a:p>
            <a:pPr marL="0" indent="0">
              <a:buNone/>
            </a:pPr>
            <a:endParaRPr lang="en-US" dirty="0"/>
          </a:p>
          <a:p>
            <a:r>
              <a:rPr lang="en-US" dirty="0"/>
              <a:t>NYC is the only city in the United States where over half (55%) of all households do not own a car: 39% of commuters travel to work daily via subway</a:t>
            </a:r>
          </a:p>
          <a:p>
            <a:pPr marL="0" indent="0">
              <a:buNone/>
            </a:pPr>
            <a:r>
              <a:rPr lang="en-US" dirty="0"/>
              <a:t> </a:t>
            </a:r>
          </a:p>
          <a:p>
            <a:r>
              <a:rPr lang="en-US" dirty="0"/>
              <a:t>As former MTA Chairman Thomas Prendergast noted “New Yorkers and visitors alike continue to vote with their feet, recognizing that riding the subway is the most efficient way to get around town.”</a:t>
            </a:r>
          </a:p>
          <a:p>
            <a:endParaRPr lang="en-US" dirty="0"/>
          </a:p>
          <a:p>
            <a:endParaRPr lang="en-US" dirty="0"/>
          </a:p>
          <a:p>
            <a:endParaRPr lang="en-US" dirty="0"/>
          </a:p>
        </p:txBody>
      </p:sp>
    </p:spTree>
    <p:extLst>
      <p:ext uri="{BB962C8B-B14F-4D97-AF65-F5344CB8AC3E}">
        <p14:creationId xmlns:p14="http://schemas.microsoft.com/office/powerpoint/2010/main" val="233912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F6B8-4EC7-47BF-95B4-A41BA72F3BE9}"/>
              </a:ext>
            </a:extLst>
          </p:cNvPr>
          <p:cNvSpPr>
            <a:spLocks noGrp="1"/>
          </p:cNvSpPr>
          <p:nvPr>
            <p:ph type="title"/>
          </p:nvPr>
        </p:nvSpPr>
        <p:spPr/>
        <p:txBody>
          <a:bodyPr/>
          <a:lstStyle/>
          <a:p>
            <a:r>
              <a:rPr lang="en-US" u="sng" dirty="0"/>
              <a:t>Access Denied: Popularity Doesn’t Equal Accessibility </a:t>
            </a:r>
          </a:p>
        </p:txBody>
      </p:sp>
      <p:sp>
        <p:nvSpPr>
          <p:cNvPr id="3" name="Content Placeholder 2">
            <a:extLst>
              <a:ext uri="{FF2B5EF4-FFF2-40B4-BE49-F238E27FC236}">
                <a16:creationId xmlns:a16="http://schemas.microsoft.com/office/drawing/2014/main" id="{33DDE8DF-FE73-45FB-874C-85B50E3CE181}"/>
              </a:ext>
            </a:extLst>
          </p:cNvPr>
          <p:cNvSpPr>
            <a:spLocks noGrp="1"/>
          </p:cNvSpPr>
          <p:nvPr>
            <p:ph idx="1"/>
          </p:nvPr>
        </p:nvSpPr>
        <p:spPr>
          <a:xfrm>
            <a:off x="645131" y="1496291"/>
            <a:ext cx="9985923" cy="5079999"/>
          </a:xfrm>
        </p:spPr>
        <p:txBody>
          <a:bodyPr>
            <a:normAutofit/>
          </a:bodyPr>
          <a:lstStyle/>
          <a:p>
            <a:endParaRPr lang="en-US" dirty="0"/>
          </a:p>
          <a:p>
            <a:r>
              <a:rPr lang="en-US" dirty="0"/>
              <a:t>75% of the MTA’s 472 subway stations (360) are entirely off-limits to passengers who cannot take stairs to access the subway. The NYC Subway is the least accessible rapid transit system in the nation- by a wide margin. </a:t>
            </a:r>
          </a:p>
          <a:p>
            <a:endParaRPr lang="en-US" dirty="0"/>
          </a:p>
          <a:p>
            <a:r>
              <a:rPr lang="en-US" dirty="0"/>
              <a:t>The distance between accessible stations can exceeds 30 blocks and several miles on some subway lines with gaps of 10 or more stations between accessible stops. </a:t>
            </a:r>
          </a:p>
          <a:p>
            <a:endParaRPr lang="en-US" dirty="0"/>
          </a:p>
          <a:p>
            <a:r>
              <a:rPr lang="en-US" dirty="0"/>
              <a:t>Of the 122 New York City neighborhoods that are served by the subway system, 62 do not have a single accessible subway stop. Of those 62 neighborhoods that are inaccessible by subway, 55 are in the Bronx, Brooklyn, and Queens.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6032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DAFB-1F7D-4D6B-AF6D-B420CE68184C}"/>
              </a:ext>
            </a:extLst>
          </p:cNvPr>
          <p:cNvSpPr>
            <a:spLocks noGrp="1"/>
          </p:cNvSpPr>
          <p:nvPr>
            <p:ph type="title"/>
          </p:nvPr>
        </p:nvSpPr>
        <p:spPr>
          <a:xfrm>
            <a:off x="646111" y="-1437852"/>
            <a:ext cx="9404723" cy="1400530"/>
          </a:xfrm>
        </p:spPr>
        <p:txBody>
          <a:bodyPr vert="horz" lIns="91440" tIns="45720" rIns="91440" bIns="45720" rtlCol="0" anchor="b">
            <a:noAutofit/>
          </a:bodyPr>
          <a:lstStyle/>
          <a:p>
            <a:r>
              <a:rPr lang="en-US" dirty="0"/>
              <a:t>The New York City Subway System versus the New York Subway System’s Accessible Stations</a:t>
            </a:r>
          </a:p>
        </p:txBody>
      </p:sp>
      <p:pic>
        <p:nvPicPr>
          <p:cNvPr id="5" name="Content Placeholder 4" descr="Right Image: A map of the New York City subway system in all five boroughs which shows the subway lines with only accessible stations.  The map shows few accessible stations, many less than the map on the left,  and large gaps between accessible stations, particularly in the outer boroughs.">
            <a:extLst>
              <a:ext uri="{FF2B5EF4-FFF2-40B4-BE49-F238E27FC236}">
                <a16:creationId xmlns:a16="http://schemas.microsoft.com/office/drawing/2014/main" id="{97B61085-8F7A-4912-BB37-A75E0D987B65}"/>
              </a:ext>
            </a:extLst>
          </p:cNvPr>
          <p:cNvPicPr>
            <a:picLocks noGrp="1" noChangeAspect="1"/>
          </p:cNvPicPr>
          <p:nvPr>
            <p:ph sz="half" idx="2"/>
          </p:nvPr>
        </p:nvPicPr>
        <p:blipFill>
          <a:blip r:embed="rId2"/>
          <a:stretch>
            <a:fillRect/>
          </a:stretch>
        </p:blipFill>
        <p:spPr>
          <a:xfrm>
            <a:off x="6933549" y="21652"/>
            <a:ext cx="5110480" cy="6771387"/>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Left Image: A map of the New York City subway system lines and stations in the Bronx, Brooklyn, Manhattan and Queens.">
            <a:extLst>
              <a:ext uri="{FF2B5EF4-FFF2-40B4-BE49-F238E27FC236}">
                <a16:creationId xmlns:a16="http://schemas.microsoft.com/office/drawing/2014/main" id="{1CAF2312-762F-4FA6-B719-8C6EFE072245}"/>
              </a:ext>
            </a:extLst>
          </p:cNvPr>
          <p:cNvPicPr>
            <a:picLocks noChangeAspect="1"/>
          </p:cNvPicPr>
          <p:nvPr/>
        </p:nvPicPr>
        <p:blipFill>
          <a:blip r:embed="rId3"/>
          <a:stretch>
            <a:fillRect/>
          </a:stretch>
        </p:blipFill>
        <p:spPr>
          <a:xfrm>
            <a:off x="0" y="0"/>
            <a:ext cx="5258453" cy="6814693"/>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E943F2A6-03C1-4F1B-8926-E760D0EE91DA}"/>
              </a:ext>
            </a:extLst>
          </p:cNvPr>
          <p:cNvSpPr txBox="1"/>
          <p:nvPr/>
        </p:nvSpPr>
        <p:spPr>
          <a:xfrm>
            <a:off x="5671186" y="3053403"/>
            <a:ext cx="1172818" cy="707886"/>
          </a:xfrm>
          <a:prstGeom prst="rect">
            <a:avLst/>
          </a:prstGeom>
          <a:noFill/>
        </p:spPr>
        <p:txBody>
          <a:bodyPr wrap="square" rtlCol="0">
            <a:spAutoFit/>
          </a:bodyPr>
          <a:lstStyle/>
          <a:p>
            <a:r>
              <a:rPr lang="en-US" dirty="0"/>
              <a:t> </a:t>
            </a:r>
            <a:r>
              <a:rPr lang="en-US" sz="4000" dirty="0"/>
              <a:t>VS</a:t>
            </a:r>
          </a:p>
        </p:txBody>
      </p:sp>
    </p:spTree>
    <p:extLst>
      <p:ext uri="{BB962C8B-B14F-4D97-AF65-F5344CB8AC3E}">
        <p14:creationId xmlns:p14="http://schemas.microsoft.com/office/powerpoint/2010/main" val="23979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F6B8-4EC7-47BF-95B4-A41BA72F3BE9}"/>
              </a:ext>
            </a:extLst>
          </p:cNvPr>
          <p:cNvSpPr>
            <a:spLocks noGrp="1"/>
          </p:cNvSpPr>
          <p:nvPr>
            <p:ph type="title"/>
          </p:nvPr>
        </p:nvSpPr>
        <p:spPr/>
        <p:txBody>
          <a:bodyPr/>
          <a:lstStyle/>
          <a:p>
            <a:r>
              <a:rPr lang="en-US" u="sng" dirty="0"/>
              <a:t>Wayfinding Error: How did we get Here? </a:t>
            </a:r>
          </a:p>
        </p:txBody>
      </p:sp>
      <p:sp>
        <p:nvSpPr>
          <p:cNvPr id="3" name="Content Placeholder 2">
            <a:extLst>
              <a:ext uri="{FF2B5EF4-FFF2-40B4-BE49-F238E27FC236}">
                <a16:creationId xmlns:a16="http://schemas.microsoft.com/office/drawing/2014/main" id="{33DDE8DF-FE73-45FB-874C-85B50E3CE181}"/>
              </a:ext>
            </a:extLst>
          </p:cNvPr>
          <p:cNvSpPr>
            <a:spLocks noGrp="1"/>
          </p:cNvSpPr>
          <p:nvPr>
            <p:ph idx="1"/>
          </p:nvPr>
        </p:nvSpPr>
        <p:spPr>
          <a:xfrm>
            <a:off x="645131" y="1496291"/>
            <a:ext cx="9985923" cy="5079999"/>
          </a:xfrm>
        </p:spPr>
        <p:txBody>
          <a:bodyPr>
            <a:normAutofit fontScale="92500" lnSpcReduction="10000"/>
          </a:bodyPr>
          <a:lstStyle/>
          <a:p>
            <a:endParaRPr lang="en-US" dirty="0"/>
          </a:p>
          <a:p>
            <a:endParaRPr lang="en-US" dirty="0"/>
          </a:p>
          <a:p>
            <a:r>
              <a:rPr lang="en-US" dirty="0"/>
              <a:t>NYC Mayor Ed Koch in 1983: "I have concluded that it is simply wrong to spend $50 million in the next eight years—and ultimately more—in putting elevators in the subways.”</a:t>
            </a:r>
          </a:p>
          <a:p>
            <a:pPr marL="0" indent="0">
              <a:buNone/>
            </a:pPr>
            <a:endParaRPr lang="en-US" dirty="0"/>
          </a:p>
          <a:p>
            <a:r>
              <a:rPr lang="en-US" dirty="0"/>
              <a:t>Disabled in Action and the EPVA brought a Section 504 lawsuit resulting in a 1984 settlement- created the NYC Paratransit program, required buses to be wheelchair accessible, and required accessibility at 65 “key” subway stations within 6 years </a:t>
            </a:r>
          </a:p>
          <a:p>
            <a:pPr marL="0" indent="0">
              <a:buNone/>
            </a:pPr>
            <a:endParaRPr lang="en-US" dirty="0"/>
          </a:p>
          <a:p>
            <a:r>
              <a:rPr lang="en-US" dirty="0"/>
              <a:t>The ADA codified the “key stations” concept- requiring retrofitting of certain stations for existing “fixed rail” public transportation systems – rather than full accessibility. NYC requirements were expanded from 65 key stations to 100 and the timeline was increased to 2020. </a:t>
            </a:r>
          </a:p>
        </p:txBody>
      </p:sp>
    </p:spTree>
    <p:extLst>
      <p:ext uri="{BB962C8B-B14F-4D97-AF65-F5344CB8AC3E}">
        <p14:creationId xmlns:p14="http://schemas.microsoft.com/office/powerpoint/2010/main" val="90172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41DB-5AF8-443A-B057-684F89D67D1B}"/>
              </a:ext>
            </a:extLst>
          </p:cNvPr>
          <p:cNvSpPr>
            <a:spLocks noGrp="1"/>
          </p:cNvSpPr>
          <p:nvPr>
            <p:ph type="title"/>
          </p:nvPr>
        </p:nvSpPr>
        <p:spPr/>
        <p:txBody>
          <a:bodyPr/>
          <a:lstStyle/>
          <a:p>
            <a:r>
              <a:rPr lang="en-US" u="sng" dirty="0"/>
              <a:t>The ADA Continued </a:t>
            </a:r>
          </a:p>
        </p:txBody>
      </p:sp>
      <p:sp>
        <p:nvSpPr>
          <p:cNvPr id="3" name="Content Placeholder 2">
            <a:extLst>
              <a:ext uri="{FF2B5EF4-FFF2-40B4-BE49-F238E27FC236}">
                <a16:creationId xmlns:a16="http://schemas.microsoft.com/office/drawing/2014/main" id="{5CE8DFA5-8F47-4B06-8E4E-6FDCDB33ADFF}"/>
              </a:ext>
            </a:extLst>
          </p:cNvPr>
          <p:cNvSpPr>
            <a:spLocks noGrp="1"/>
          </p:cNvSpPr>
          <p:nvPr>
            <p:ph idx="1"/>
          </p:nvPr>
        </p:nvSpPr>
        <p:spPr>
          <a:xfrm>
            <a:off x="550606" y="1455174"/>
            <a:ext cx="9499247" cy="4793225"/>
          </a:xfrm>
        </p:spPr>
        <p:txBody>
          <a:bodyPr>
            <a:normAutofit/>
          </a:bodyPr>
          <a:lstStyle/>
          <a:p>
            <a:pPr lvl="1">
              <a:buFont typeface="Wingdings" panose="05000000000000000000" pitchFamily="2" charset="2"/>
              <a:buChar char="q"/>
            </a:pPr>
            <a:r>
              <a:rPr lang="en-US" b="1" u="sng" dirty="0"/>
              <a:t>Alterations rule: </a:t>
            </a:r>
            <a:r>
              <a:rPr lang="en-US" dirty="0"/>
              <a:t>When a public entity “alters an existing facility . . .  in a way that affects or could affect the usability of the facility or part of the facility, the entity shall make the alterations . . . in such a manner, and to the maximum extent feasible, that the altered portions of the facility are readily accessible to and usable by individuals with disabilities, including individuals who use wheelchairs.” 42 U.S.C. § 12147(a). </a:t>
            </a:r>
          </a:p>
          <a:p>
            <a:pPr marL="457200" lvl="1" indent="0">
              <a:buNone/>
            </a:pPr>
            <a:endParaRPr lang="en-US" dirty="0"/>
          </a:p>
          <a:p>
            <a:pPr lvl="1">
              <a:buFont typeface="Wingdings" panose="05000000000000000000" pitchFamily="2" charset="2"/>
              <a:buChar char="q"/>
            </a:pPr>
            <a:r>
              <a:rPr lang="en-US" b="1" u="sng" dirty="0"/>
              <a:t>Maintenance of Accessible Features: </a:t>
            </a:r>
            <a:r>
              <a:rPr lang="en-US" dirty="0"/>
              <a:t>Under the ADA, public entities like the MTA are also required to ensure that the limited elevators that do exist are adequately maintained. “Entities providing transportation services must maintain “those features of facilities . . . that are required to make . . . facilities readily accessible” in “operative condition.” 49 C.F.R. § 37.161(a) </a:t>
            </a:r>
          </a:p>
        </p:txBody>
      </p:sp>
    </p:spTree>
    <p:extLst>
      <p:ext uri="{BB962C8B-B14F-4D97-AF65-F5344CB8AC3E}">
        <p14:creationId xmlns:p14="http://schemas.microsoft.com/office/powerpoint/2010/main" val="12727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382C-F558-4327-B251-7D0E3673CB18}"/>
              </a:ext>
            </a:extLst>
          </p:cNvPr>
          <p:cNvSpPr>
            <a:spLocks noGrp="1"/>
          </p:cNvSpPr>
          <p:nvPr>
            <p:ph type="title"/>
          </p:nvPr>
        </p:nvSpPr>
        <p:spPr/>
        <p:txBody>
          <a:bodyPr/>
          <a:lstStyle/>
          <a:p>
            <a:r>
              <a:rPr lang="en-US" dirty="0"/>
              <a:t>ADA Requirements</a:t>
            </a:r>
          </a:p>
        </p:txBody>
      </p:sp>
      <p:sp>
        <p:nvSpPr>
          <p:cNvPr id="3" name="Content Placeholder 2">
            <a:extLst>
              <a:ext uri="{FF2B5EF4-FFF2-40B4-BE49-F238E27FC236}">
                <a16:creationId xmlns:a16="http://schemas.microsoft.com/office/drawing/2014/main" id="{4FC486CA-243F-4B57-835C-6A61BFD145A9}"/>
              </a:ext>
            </a:extLst>
          </p:cNvPr>
          <p:cNvSpPr>
            <a:spLocks noGrp="1"/>
          </p:cNvSpPr>
          <p:nvPr>
            <p:ph idx="1"/>
          </p:nvPr>
        </p:nvSpPr>
        <p:spPr/>
        <p:txBody>
          <a:bodyPr/>
          <a:lstStyle/>
          <a:p>
            <a:pPr marL="0" indent="0">
              <a:buNone/>
            </a:pPr>
            <a:r>
              <a:rPr lang="en-US" dirty="0"/>
              <a:t>A public entity must:</a:t>
            </a:r>
          </a:p>
          <a:p>
            <a:r>
              <a:rPr lang="en-US" dirty="0"/>
              <a:t>Make key stations accessible</a:t>
            </a:r>
          </a:p>
          <a:p>
            <a:r>
              <a:rPr lang="en-US" dirty="0"/>
              <a:t>Make stations accessible when the public entity chooses to renovate stations (degree of obligation varies with scope of renovation)</a:t>
            </a:r>
          </a:p>
          <a:p>
            <a:r>
              <a:rPr lang="en-US" dirty="0"/>
              <a:t>Maintain the accessible features already in the system (elevators, escalators)</a:t>
            </a:r>
          </a:p>
          <a:p>
            <a:endParaRPr lang="en-US" dirty="0"/>
          </a:p>
          <a:p>
            <a:r>
              <a:rPr lang="en-US" dirty="0"/>
              <a:t>But what if a station isn’t accessible (nothing to maintain), hasn’t been renovated, and isn’t a key station?</a:t>
            </a:r>
          </a:p>
        </p:txBody>
      </p:sp>
    </p:spTree>
    <p:extLst>
      <p:ext uri="{BB962C8B-B14F-4D97-AF65-F5344CB8AC3E}">
        <p14:creationId xmlns:p14="http://schemas.microsoft.com/office/powerpoint/2010/main" val="174308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41DB-5AF8-443A-B057-684F89D67D1B}"/>
              </a:ext>
            </a:extLst>
          </p:cNvPr>
          <p:cNvSpPr>
            <a:spLocks noGrp="1"/>
          </p:cNvSpPr>
          <p:nvPr>
            <p:ph type="title"/>
          </p:nvPr>
        </p:nvSpPr>
        <p:spPr/>
        <p:txBody>
          <a:bodyPr/>
          <a:lstStyle/>
          <a:p>
            <a:r>
              <a:rPr lang="en-US" u="sng" dirty="0"/>
              <a:t>New York City Human Rights Law: Another Legal Hook </a:t>
            </a:r>
          </a:p>
        </p:txBody>
      </p:sp>
      <p:sp>
        <p:nvSpPr>
          <p:cNvPr id="3" name="Content Placeholder 2">
            <a:extLst>
              <a:ext uri="{FF2B5EF4-FFF2-40B4-BE49-F238E27FC236}">
                <a16:creationId xmlns:a16="http://schemas.microsoft.com/office/drawing/2014/main" id="{5CE8DFA5-8F47-4B06-8E4E-6FDCDB33ADFF}"/>
              </a:ext>
            </a:extLst>
          </p:cNvPr>
          <p:cNvSpPr>
            <a:spLocks noGrp="1"/>
          </p:cNvSpPr>
          <p:nvPr>
            <p:ph idx="1"/>
          </p:nvPr>
        </p:nvSpPr>
        <p:spPr>
          <a:xfrm>
            <a:off x="551587" y="2064775"/>
            <a:ext cx="9499247" cy="4793225"/>
          </a:xfrm>
        </p:spPr>
        <p:txBody>
          <a:bodyPr>
            <a:normAutofit/>
          </a:bodyPr>
          <a:lstStyle/>
          <a:p>
            <a:pPr lvl="1">
              <a:buFont typeface="Wingdings" panose="05000000000000000000" pitchFamily="2" charset="2"/>
              <a:buChar char="q"/>
            </a:pPr>
            <a:r>
              <a:rPr lang="en-US" sz="2400" dirty="0"/>
              <a:t>N.Y.C. Admin. Code § 8-107(4)(a), states“[</a:t>
            </a:r>
            <a:r>
              <a:rPr lang="en-US" sz="2400" dirty="0" err="1"/>
              <a:t>i</a:t>
            </a:r>
            <a:r>
              <a:rPr lang="en-US" sz="2400" dirty="0"/>
              <a:t>]t shall be an unlawful discriminatory practice for any person, being the owner, lessee, proprietor, manager, superintendent, agent or employee of any place or provider of public accommodation because of the actual or perceived . . . disability . . . status of any person directly or indirectly, to refuse, withhold from or deny to such person any of the accommodations, advantages, facilities or privileges thereof . . .”</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09475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9EDB-A2AE-46B2-B48A-7D9EBA4B537B}"/>
              </a:ext>
            </a:extLst>
          </p:cNvPr>
          <p:cNvSpPr>
            <a:spLocks noGrp="1"/>
          </p:cNvSpPr>
          <p:nvPr>
            <p:ph type="title"/>
          </p:nvPr>
        </p:nvSpPr>
        <p:spPr/>
        <p:txBody>
          <a:bodyPr/>
          <a:lstStyle/>
          <a:p>
            <a:r>
              <a:rPr lang="en-US" i="1" dirty="0"/>
              <a:t>Bronx Independent Living Services(“BILS”) v. MTA </a:t>
            </a:r>
          </a:p>
        </p:txBody>
      </p:sp>
      <p:sp>
        <p:nvSpPr>
          <p:cNvPr id="3" name="Content Placeholder 2">
            <a:extLst>
              <a:ext uri="{FF2B5EF4-FFF2-40B4-BE49-F238E27FC236}">
                <a16:creationId xmlns:a16="http://schemas.microsoft.com/office/drawing/2014/main" id="{4456AEE1-6F8B-4026-B8A1-57451A70BB47}"/>
              </a:ext>
            </a:extLst>
          </p:cNvPr>
          <p:cNvSpPr>
            <a:spLocks noGrp="1"/>
          </p:cNvSpPr>
          <p:nvPr>
            <p:ph idx="1"/>
          </p:nvPr>
        </p:nvSpPr>
        <p:spPr/>
        <p:txBody>
          <a:bodyPr>
            <a:normAutofit fontScale="92500" lnSpcReduction="10000"/>
          </a:bodyPr>
          <a:lstStyle/>
          <a:p>
            <a:r>
              <a:rPr lang="en-US" dirty="0"/>
              <a:t>Filed in 2016</a:t>
            </a:r>
          </a:p>
          <a:p>
            <a:endParaRPr lang="en-US" dirty="0"/>
          </a:p>
          <a:p>
            <a:r>
              <a:rPr lang="en-US" dirty="0"/>
              <a:t>This case challenge the MTA’s failure to make one particular station in the Bronx accessible after completing a major renovation that included replacing every staircase at that station (violation of alterations rule).</a:t>
            </a:r>
          </a:p>
          <a:p>
            <a:endParaRPr lang="en-US" dirty="0"/>
          </a:p>
          <a:p>
            <a:r>
              <a:rPr lang="en-US" dirty="0"/>
              <a:t>Building on FTA circular, SEPTA case in Philadelphia</a:t>
            </a:r>
          </a:p>
          <a:p>
            <a:endParaRPr lang="en-US" dirty="0"/>
          </a:p>
          <a:p>
            <a:r>
              <a:rPr lang="en-US" dirty="0"/>
              <a:t>March 2019 partial summary judgment on liability (that the replacement of the stairs at Middletown road triggered the obligation to make the station accessible unless it was technically infeasible to do so).</a:t>
            </a:r>
          </a:p>
          <a:p>
            <a:pPr lvl="1"/>
            <a:r>
              <a:rPr lang="en-US" dirty="0"/>
              <a:t>Current battle: technical feasibility </a:t>
            </a:r>
          </a:p>
        </p:txBody>
      </p:sp>
    </p:spTree>
    <p:extLst>
      <p:ext uri="{BB962C8B-B14F-4D97-AF65-F5344CB8AC3E}">
        <p14:creationId xmlns:p14="http://schemas.microsoft.com/office/powerpoint/2010/main" val="3016831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6826A331D7640B0BE1178573E889C" ma:contentTypeVersion="12" ma:contentTypeDescription="Create a new document." ma:contentTypeScope="" ma:versionID="26e46afb75fc2a4194f4d237c71ad6d3">
  <xsd:schema xmlns:xsd="http://www.w3.org/2001/XMLSchema" xmlns:xs="http://www.w3.org/2001/XMLSchema" xmlns:p="http://schemas.microsoft.com/office/2006/metadata/properties" xmlns:ns2="9904287e-8ee4-4f29-91b5-8511c36e787e" xmlns:ns3="2cd0e14d-c035-40bb-ba13-bacac35d4aed" targetNamespace="http://schemas.microsoft.com/office/2006/metadata/properties" ma:root="true" ma:fieldsID="a7246f7cb3d4de97238faa454d5ba9da" ns2:_="" ns3:_="">
    <xsd:import namespace="9904287e-8ee4-4f29-91b5-8511c36e787e"/>
    <xsd:import namespace="2cd0e14d-c035-40bb-ba13-bacac35d4aed"/>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4287e-8ee4-4f29-91b5-8511c36e7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d0e14d-c035-40bb-ba13-bacac35d4ae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C4E751-04E4-4CE9-9408-62011E84D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04287e-8ee4-4f29-91b5-8511c36e787e"/>
    <ds:schemaRef ds:uri="2cd0e14d-c035-40bb-ba13-bacac35d4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0A8483-DE56-40D9-B438-BAF9A31276BB}">
  <ds:schemaRefs>
    <ds:schemaRef ds:uri="http://schemas.microsoft.com/sharepoint/v3/contenttype/forms"/>
  </ds:schemaRefs>
</ds:datastoreItem>
</file>

<file path=customXml/itemProps3.xml><?xml version="1.0" encoding="utf-8"?>
<ds:datastoreItem xmlns:ds="http://schemas.openxmlformats.org/officeDocument/2006/customXml" ds:itemID="{8F3462F5-ED7D-416C-B2FF-C642E25123FD}">
  <ds:schemaRefs>
    <ds:schemaRef ds:uri="http://purl.org/dc/terms/"/>
    <ds:schemaRef ds:uri="2cd0e14d-c035-40bb-ba13-bacac35d4aed"/>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904287e-8ee4-4f29-91b5-8511c36e787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6555</TotalTime>
  <Words>1554</Words>
  <Application>Microsoft Office PowerPoint</Application>
  <PresentationFormat>Widescreen</PresentationFormat>
  <Paragraphs>114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Ion</vt:lpstr>
      <vt:lpstr>Next Stop: Full Accessibility</vt:lpstr>
      <vt:lpstr>The Lifeblood of the City </vt:lpstr>
      <vt:lpstr>Access Denied: Popularity Doesn’t Equal Accessibility </vt:lpstr>
      <vt:lpstr>The New York City Subway System versus the New York Subway System’s Accessible Stations</vt:lpstr>
      <vt:lpstr>Wayfinding Error: How did we get Here? </vt:lpstr>
      <vt:lpstr>The ADA Continued </vt:lpstr>
      <vt:lpstr>ADA Requirements</vt:lpstr>
      <vt:lpstr>New York City Human Rights Law: Another Legal Hook </vt:lpstr>
      <vt:lpstr>Bronx Independent Living Services(“BILS”) v. MTA </vt:lpstr>
      <vt:lpstr>Forsee v. MTA </vt:lpstr>
      <vt:lpstr>Center for Independence of the Disabled New York (“CIDNY”) v. MTA </vt:lpstr>
      <vt:lpstr>Federal Lawsuit- Elevator Maintenance </vt:lpstr>
      <vt:lpstr>State Lawsuit- Global Subways Case </vt:lpstr>
      <vt:lpstr>FOIL Request Turned Article 78 Petition </vt:lpstr>
      <vt:lpstr>Factors for Success </vt:lpstr>
      <vt:lpstr>Challenge: Covid-19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Seelenfreund</dc:creator>
  <cp:lastModifiedBy>Dubnow, Stacie</cp:lastModifiedBy>
  <cp:revision>36</cp:revision>
  <dcterms:created xsi:type="dcterms:W3CDTF">2019-03-24T22:48:34Z</dcterms:created>
  <dcterms:modified xsi:type="dcterms:W3CDTF">2021-03-11T02:37:47Z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0x0101008EC6826A331D7640B0BE1178573E889C</vt:lpwstr>
  </property>
</Properties>
</file>